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rimo" panose="020B0604020202020204" pitchFamily="34" charset="0"/>
      <p:regular r:id="rId13"/>
      <p:bold r:id="rId14"/>
      <p:italic r:id="rId15"/>
      <p:boldItalic r:id="rId16"/>
    </p:embeddedFont>
    <p:embeddedFont>
      <p:font typeface="Outfit Extra Bold" panose="020B0604020202020204" charset="0"/>
      <p:regular r:id="rId17"/>
    </p:embeddedFont>
    <p:embeddedFont>
      <p:font typeface="Outfit SemiBold" pitchFamily="2" charset="0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56D6"/>
    <a:srgbClr val="CACAF2"/>
    <a:srgbClr val="CDC0F8"/>
    <a:srgbClr val="E4DDFB"/>
    <a:srgbClr val="ABABEB"/>
    <a:srgbClr val="9999E7"/>
    <a:srgbClr val="6161D9"/>
    <a:srgbClr val="7474DE"/>
    <a:srgbClr val="C0C0F0"/>
    <a:srgbClr val="C198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94598" autoAdjust="0"/>
  </p:normalViewPr>
  <p:slideViewPr>
    <p:cSldViewPr snapToGrid="0" snapToObjects="1">
      <p:cViewPr varScale="1">
        <p:scale>
          <a:sx n="87" d="100"/>
          <a:sy n="87" d="100"/>
        </p:scale>
        <p:origin x="28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Project Approval Distribution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7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7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7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061-4C91-B035-0D2DA8496E5A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1">
                      <a:tint val="77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77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77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B061-4C91-B035-0D2DA8496E5A}"/>
              </c:ext>
            </c:extLst>
          </c:dPt>
          <c:dLbls>
            <c:dLbl>
              <c:idx val="0"/>
              <c:layout>
                <c:manualLayout>
                  <c:x val="-0.11371719160104987"/>
                  <c:y val="-0.23591504675196864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061-4C91-B035-0D2DA8496E5A}"/>
                </c:ext>
              </c:extLst>
            </c:dLbl>
            <c:dLbl>
              <c:idx val="1"/>
              <c:layout>
                <c:manualLayout>
                  <c:x val="0.13223704843609976"/>
                  <c:y val="0.15795394154118686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61-4C91-B035-0D2DA8496E5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Outfit Extra Bold" panose="020B060402020202020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Approved</c:v>
                </c:pt>
                <c:pt idx="1">
                  <c:v>Not Approved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061-4C91-B035-0D2DA8496E5A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>
                <a:latin typeface="Outfit Extra Bold" panose="020B0604020202020204" charset="0"/>
              </a:rPr>
              <a:t>Previous Project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Previous Project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Approved</c:v>
                </c:pt>
                <c:pt idx="1">
                  <c:v>Not Approved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11.91</c:v>
                </c:pt>
                <c:pt idx="1">
                  <c:v>6.89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120-4E30-B1AC-DFBB0DC2F36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839322047"/>
        <c:axId val="839325407"/>
      </c:barChart>
      <c:catAx>
        <c:axId val="839322047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9325407"/>
        <c:crosses val="autoZero"/>
        <c:auto val="1"/>
        <c:lblAlgn val="ctr"/>
        <c:lblOffset val="100"/>
        <c:noMultiLvlLbl val="0"/>
      </c:catAx>
      <c:valAx>
        <c:axId val="839325407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93220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172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ACAF2"/>
            </a:gs>
            <a:gs pos="100000">
              <a:srgbClr val="5656D6"/>
            </a:gs>
            <a:gs pos="60000">
              <a:srgbClr val="E4DDFB"/>
            </a:gs>
          </a:gsLst>
          <a:lin ang="3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15EB82C-4C9D-6015-802E-5A8068B03781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868B7808-4329-A030-6C79-998A49CB4A4A}"/>
              </a:ext>
            </a:extLst>
          </p:cNvPr>
          <p:cNvSpPr/>
          <p:nvPr userDrawn="1"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75000"/>
            </a:srgbClr>
          </a:solidFill>
          <a:ln/>
        </p:spPr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rambawankule/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github.com/yourproject" TargetMode="External"/><Relationship Id="rId5" Type="http://schemas.openxmlformats.org/officeDocument/2006/relationships/image" Target="../media/image10.png"/><Relationship Id="rId4" Type="http://schemas.openxmlformats.org/officeDocument/2006/relationships/hyperlink" Target="https://www.linkedin.com/in/yourprofile/" TargetMode="External"/><Relationship Id="rId9" Type="http://schemas.openxmlformats.org/officeDocument/2006/relationships/hyperlink" Target="https://github.com/rambawankule/donors_choose_approval_predictio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0169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15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5E4CE6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Transforming</a:t>
            </a:r>
            <a:r>
              <a:rPr lang="en-US" sz="44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 Project Approval at DonorsChoose.org</a:t>
            </a:r>
            <a:endParaRPr lang="en-US" sz="4450" b="1" dirty="0">
              <a:latin typeface="Outfit SemiBold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75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7650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project aims to support DonorsChoose.org in its mission to fund classroom projects.</a:t>
            </a:r>
            <a:endParaRPr lang="en-US" sz="1750" dirty="0"/>
          </a:p>
        </p:txBody>
      </p:sp>
      <p:pic>
        <p:nvPicPr>
          <p:cNvPr id="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157464"/>
            <a:ext cx="2641759" cy="623768"/>
          </a:xfrm>
          <a:prstGeom prst="rect">
            <a:avLst/>
          </a:prstGeom>
        </p:spPr>
      </p:pic>
      <p:pic>
        <p:nvPicPr>
          <p:cNvPr id="6" name="Image 2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48896" y="4157464"/>
            <a:ext cx="3523536" cy="623768"/>
          </a:xfrm>
          <a:prstGeom prst="rect">
            <a:avLst/>
          </a:prstGeom>
        </p:spPr>
      </p:pic>
      <p:sp>
        <p:nvSpPr>
          <p:cNvPr id="7" name="Text 1">
            <a:extLst>
              <a:ext uri="{FF2B5EF4-FFF2-40B4-BE49-F238E27FC236}">
                <a16:creationId xmlns:a16="http://schemas.microsoft.com/office/drawing/2014/main" id="{05F46366-3A2A-3F15-7BE3-E66AD015C312}"/>
              </a:ext>
            </a:extLst>
          </p:cNvPr>
          <p:cNvSpPr/>
          <p:nvPr/>
        </p:nvSpPr>
        <p:spPr>
          <a:xfrm>
            <a:off x="793790" y="525930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LinkedIn :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8"/>
              </a:rPr>
              <a:t>https://www.linkedin.com/in/rambawankule/</a:t>
            </a:r>
            <a:endParaRPr lang="en-US" sz="175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GitHub Repository :  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9"/>
              </a:rPr>
              <a:t>https://github.com/rambawankule/donors_choose_approval_prediction</a:t>
            </a:r>
            <a:endParaRPr lang="en-US" sz="1750" dirty="0">
              <a:solidFill>
                <a:srgbClr val="2A2742"/>
              </a:solidFill>
              <a:latin typeface="Arimo" pitchFamily="34" charset="0"/>
              <a:ea typeface="Arimo" pitchFamily="34" charset="-122"/>
              <a:cs typeface="Arimo" pitchFamily="34" charset="-120"/>
            </a:endParaRPr>
          </a:p>
          <a:p>
            <a:pPr>
              <a:lnSpc>
                <a:spcPts val="2850"/>
              </a:lnSpc>
            </a:pP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1964"/>
            <a:ext cx="79665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The Challenge: Scaling Impact</a:t>
            </a:r>
            <a:endParaRPr lang="en-US" sz="4450" dirty="0">
              <a:latin typeface="Outfit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5443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DonorsChoose.org faces a critical hurdle: efficiently vetting nearly </a:t>
            </a:r>
            <a:r>
              <a:rPr lang="en-US" sz="1750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500,000 project proposals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annually.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162425"/>
            <a:ext cx="13042821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4170045"/>
            <a:ext cx="4342448" cy="1669852"/>
          </a:xfrm>
          <a:prstGeom prst="roundRect">
            <a:avLst>
              <a:gd name="adj" fmla="val 5705"/>
            </a:avLst>
          </a:prstGeom>
          <a:solidFill>
            <a:srgbClr val="E9E6FA"/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4887278"/>
            <a:ext cx="35486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Manual processes are reaching their limits.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143857" y="4170045"/>
            <a:ext cx="4342567" cy="1669852"/>
          </a:xfrm>
          <a:prstGeom prst="rect">
            <a:avLst/>
          </a:prstGeom>
          <a:solidFill>
            <a:srgbClr val="E9E6FA"/>
          </a:solidFill>
          <a:ln/>
        </p:spPr>
      </p:sp>
      <p:sp>
        <p:nvSpPr>
          <p:cNvPr id="9" name="Shape 7"/>
          <p:cNvSpPr/>
          <p:nvPr/>
        </p:nvSpPr>
        <p:spPr>
          <a:xfrm>
            <a:off x="5143857" y="4170045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0" name="Text 8"/>
          <p:cNvSpPr/>
          <p:nvPr/>
        </p:nvSpPr>
        <p:spPr>
          <a:xfrm>
            <a:off x="5710833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Consistency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710833" y="4887278"/>
            <a:ext cx="320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Ensuring fair evaluations across all proposals.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860369" y="4721423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054" y="4827746"/>
            <a:ext cx="283488" cy="354330"/>
          </a:xfrm>
          <a:prstGeom prst="rect">
            <a:avLst/>
          </a:prstGeom>
        </p:spPr>
      </p:pic>
      <p:sp>
        <p:nvSpPr>
          <p:cNvPr id="14" name="Shape 11"/>
          <p:cNvSpPr/>
          <p:nvPr/>
        </p:nvSpPr>
        <p:spPr>
          <a:xfrm>
            <a:off x="9486424" y="4170045"/>
            <a:ext cx="4342567" cy="1669852"/>
          </a:xfrm>
          <a:prstGeom prst="rect">
            <a:avLst/>
          </a:prstGeom>
          <a:solidFill>
            <a:srgbClr val="E9E6FA"/>
          </a:solidFill>
          <a:ln/>
        </p:spPr>
      </p:sp>
      <p:sp>
        <p:nvSpPr>
          <p:cNvPr id="15" name="Shape 12"/>
          <p:cNvSpPr/>
          <p:nvPr/>
        </p:nvSpPr>
        <p:spPr>
          <a:xfrm>
            <a:off x="9486424" y="4170045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6" name="Text 13"/>
          <p:cNvSpPr/>
          <p:nvPr/>
        </p:nvSpPr>
        <p:spPr>
          <a:xfrm>
            <a:off x="10053399" y="439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Resources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10053399" y="4887278"/>
            <a:ext cx="35487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Optimizing volunteer efforts for maximum impact.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9202936" y="4721423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pic>
        <p:nvPicPr>
          <p:cNvPr id="1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4620" y="4827746"/>
            <a:ext cx="283488" cy="354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49273"/>
            <a:ext cx="72437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Our Data-Driven Approach</a:t>
            </a:r>
            <a:endParaRPr lang="en-US" sz="4450" dirty="0">
              <a:latin typeface="Outfit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0116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leveraged machine learning to streamline project vetting, starting with in-depth Exploratory Data Analysis.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85654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Class Imbalance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350865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85% of projects approved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15% not approved. A key factor for model training.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285654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Teacher Experience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7599521" y="350865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Experienced teachers' projects are significantly </a:t>
            </a:r>
            <a:r>
              <a:rPr lang="en-US" sz="1750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more likely to be approved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750" dirty="0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88EDB11E-E746-F42F-FE52-12A5A1F06F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9552039"/>
              </p:ext>
            </p:extLst>
          </p:nvPr>
        </p:nvGraphicFramePr>
        <p:xfrm>
          <a:off x="793790" y="4549100"/>
          <a:ext cx="5232399" cy="3274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F8F3545A-83F3-0278-4231-347EC9459F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97863978"/>
              </p:ext>
            </p:extLst>
          </p:nvPr>
        </p:nvGraphicFramePr>
        <p:xfrm>
          <a:off x="7599521" y="4549100"/>
          <a:ext cx="5816600" cy="3274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  <p:bldGraphic spid="15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972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Essay Length &amp; Detail Matters</a:t>
            </a:r>
            <a:endParaRPr lang="en-US" sz="4450" dirty="0">
              <a:latin typeface="Outfit SemiBold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35494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analysis shows a statistically significant link between essay length and project approval.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33589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Approved Projects: Average </a:t>
            </a:r>
            <a:r>
              <a:rPr lang="en-US" sz="1750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258 words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7780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Not Approved Projects: Average </a:t>
            </a:r>
            <a:r>
              <a:rPr lang="en-US" sz="1750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245 words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20351" y="5651302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suggests that the level of detail and effort in the proposal description plays a crucial role.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396151"/>
            <a:ext cx="30480" cy="1236107"/>
          </a:xfrm>
          <a:prstGeom prst="rect">
            <a:avLst/>
          </a:prstGeom>
          <a:solidFill>
            <a:srgbClr val="5E4CE6"/>
          </a:solidFill>
          <a:ln/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2282"/>
            <a:ext cx="108213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Categories &amp; Resources: Approval Trends</a:t>
            </a:r>
            <a:endParaRPr lang="en-US" sz="4450" dirty="0">
              <a:latin typeface="Outfit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338036"/>
            <a:ext cx="389143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Category Impact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99014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Some categories consistently show higher approval rates. For example: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2002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Health &amp; Sports, Warmth, Care &amp; Hunger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: </a:t>
            </a: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95.65%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approval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7251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Music &amp; The Arts, Warmth, Care &amp; Hunger: </a:t>
            </a: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50%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approval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338036"/>
            <a:ext cx="424386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Resource Request Patterns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599521" y="399014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Specific resource requests also correlate with approval status.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5571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Technology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: Slightly higher approval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99931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Math, Science, Music &amp; Arts, Supplies: Notably lower approval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0186"/>
            <a:ext cx="79189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Actionable</a:t>
            </a: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</a:t>
            </a:r>
            <a:r>
              <a:rPr lang="en-US" sz="44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Recommendations</a:t>
            </a:r>
            <a:endParaRPr lang="en-US" sz="4450" dirty="0">
              <a:latin typeface="Outfit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6525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Translate data insights into strategic enhancements for DonorsChoose.org.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70647"/>
            <a:ext cx="4196358" cy="3468767"/>
          </a:xfrm>
          <a:prstGeom prst="roundRect">
            <a:avLst>
              <a:gd name="adj" fmla="val 2746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3270647"/>
            <a:ext cx="121920" cy="3468767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6" name="Text 4"/>
          <p:cNvSpPr/>
          <p:nvPr/>
        </p:nvSpPr>
        <p:spPr>
          <a:xfrm>
            <a:off x="1173004" y="352794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Targeted Guidance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173004" y="4089321"/>
            <a:ext cx="355985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Provide specialized support for low-approval categories and first-time teachers.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73004" y="5314117"/>
            <a:ext cx="35598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Mentorship programs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73004" y="5756315"/>
            <a:ext cx="35598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Enhanced resource guides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3270647"/>
            <a:ext cx="4196358" cy="3468767"/>
          </a:xfrm>
          <a:prstGeom prst="roundRect">
            <a:avLst>
              <a:gd name="adj" fmla="val 2746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216962" y="3270647"/>
            <a:ext cx="121920" cy="3468767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2" name="Text 10"/>
          <p:cNvSpPr/>
          <p:nvPr/>
        </p:nvSpPr>
        <p:spPr>
          <a:xfrm>
            <a:off x="5596176" y="352794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Optimized Vetting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5596176" y="4089321"/>
            <a:ext cx="355985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Leverage the model to focus volunteer efforts on "borderline" proposals.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596176" y="5314117"/>
            <a:ext cx="35598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Fast-track high-likelihood approvals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596176" y="6119217"/>
            <a:ext cx="35598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Improve overall efficiency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640133" y="3270647"/>
            <a:ext cx="4196358" cy="3468767"/>
          </a:xfrm>
          <a:prstGeom prst="roundRect">
            <a:avLst>
              <a:gd name="adj" fmla="val 2746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9640133" y="3270647"/>
            <a:ext cx="121920" cy="3468767"/>
          </a:xfrm>
          <a:prstGeom prst="roundRect">
            <a:avLst>
              <a:gd name="adj" fmla="val 78139"/>
            </a:avLst>
          </a:prstGeom>
          <a:solidFill>
            <a:srgbClr val="5E4CE6"/>
          </a:solidFill>
          <a:ln/>
        </p:spPr>
      </p:sp>
      <p:sp>
        <p:nvSpPr>
          <p:cNvPr id="18" name="Text 16"/>
          <p:cNvSpPr/>
          <p:nvPr/>
        </p:nvSpPr>
        <p:spPr>
          <a:xfrm>
            <a:off x="10019348" y="352794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Proposal Quality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10019348" y="4089321"/>
            <a:ext cx="35598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Encourage detailed essays and alignment with educational needs.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0019348" y="4951214"/>
            <a:ext cx="35598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Clarity &amp; effort increase probability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10019348" y="5756315"/>
            <a:ext cx="355985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Integrate technology where appropriate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71745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Bringing Predictions to Life</a:t>
            </a:r>
            <a:endParaRPr lang="en-US" sz="4450" dirty="0">
              <a:latin typeface="Outfit SemiBold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developed a Flask web application with an interactive user interface to demonstrate the model's capabilities.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7923" y="414814"/>
            <a:ext cx="5778341" cy="471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Deployed</a:t>
            </a:r>
            <a:r>
              <a:rPr lang="en-US" sz="29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</a:t>
            </a:r>
            <a:r>
              <a:rPr lang="en-US" sz="29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Project Demonstration</a:t>
            </a:r>
            <a:endParaRPr lang="en-US" sz="2950" dirty="0">
              <a:latin typeface="Outfit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27923" y="1188006"/>
            <a:ext cx="13574554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See our predictive model in action.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93403" y="7304205"/>
            <a:ext cx="188571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Intuitive Input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1193403" y="7690801"/>
            <a:ext cx="6603325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Easily enter project details for instant analysis.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123" y="1768673"/>
            <a:ext cx="5314077" cy="5314077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3973" y="1768674"/>
            <a:ext cx="5314078" cy="531407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72252" y="7304205"/>
            <a:ext cx="188571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Instant Predictions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8172252" y="7690801"/>
            <a:ext cx="6603325" cy="241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Receive immediate approval probability and insights.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745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SemiBold" pitchFamily="2" charset="0"/>
                <a:ea typeface="Outfit Extra Bold" pitchFamily="34" charset="-122"/>
                <a:cs typeface="Outfit Extra Bold" pitchFamily="34" charset="-120"/>
              </a:rPr>
              <a:t>Key Takeaways</a:t>
            </a:r>
            <a:endParaRPr lang="en-US" sz="4450" dirty="0">
              <a:latin typeface="Outfit SemiBold" pitchFamily="2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6370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8860" y="367950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679508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Data-Driven Efficiency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4666178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Machine learning provides a concrete solution to operational challenges.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35893" y="36370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20963" y="367950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73008" y="3679508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Fair &amp; Consistent Vetting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973008" y="4666178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Ensuring every project receives optimal consideration.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77995" y="36370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63065" y="367950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415111" y="3679508"/>
            <a:ext cx="342149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Empowering Teachers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0415111" y="4666178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Faster access to resources means more successful classroom projects.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462</Words>
  <Application>Microsoft Office PowerPoint</Application>
  <PresentationFormat>Custom</PresentationFormat>
  <Paragraphs>80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Arimo</vt:lpstr>
      <vt:lpstr>Outfit SemiBold</vt:lpstr>
      <vt:lpstr>Arial</vt:lpstr>
      <vt:lpstr>Outfit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Ram Bawankule</cp:lastModifiedBy>
  <cp:revision>3</cp:revision>
  <dcterms:created xsi:type="dcterms:W3CDTF">2025-08-28T12:24:08Z</dcterms:created>
  <dcterms:modified xsi:type="dcterms:W3CDTF">2025-08-28T18:53:04Z</dcterms:modified>
</cp:coreProperties>
</file>